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6" r:id="rId11"/>
    <p:sldId id="268" r:id="rId12"/>
    <p:sldId id="265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524" autoAdjust="0"/>
  </p:normalViewPr>
  <p:slideViewPr>
    <p:cSldViewPr snapToGrid="0" snapToObjects="1">
      <p:cViewPr varScale="1">
        <p:scale>
          <a:sx n="154" d="100"/>
          <a:sy n="154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4FF65F-5892-E14B-9325-51226CF8BCD4}" type="datetimeFigureOut">
              <a:rPr lang="en-US" smtClean="0"/>
              <a:t>20.9.15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C3284-75EC-F644-A74D-CCE5CE01B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760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Tato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dvě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časová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období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nemusí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být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pro 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jeden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fakt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stejná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Příkladem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je 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temporální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databáze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ukládající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data o 18. 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století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Valid time 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těchto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faktů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je 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někde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mezi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roky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1700 a 1799, 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kdežto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transaction time 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začíná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okamžikem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vložení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faktů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do 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databáze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například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21. 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ledna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1998) a 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nikdy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nekončí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C3284-75EC-F644-A74D-CCE5CE01B1F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436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C3284-75EC-F644-A74D-CCE5CE01B1F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43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sledovani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zmen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v case,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ruzna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business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platnost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=&gt;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zpracovani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objednavek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pro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ruzna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data +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testovani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C3284-75EC-F644-A74D-CCE5CE01B1F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43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C3284-75EC-F644-A74D-CCE5CE01B1F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43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C3284-75EC-F644-A74D-CCE5CE01B1F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43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C3284-75EC-F644-A74D-CCE5CE01B1F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436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C3284-75EC-F644-A74D-CCE5CE01B1F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436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C3284-75EC-F644-A74D-CCE5CE01B1F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436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C3284-75EC-F644-A74D-CCE5CE01B1F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436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C3284-75EC-F644-A74D-CCE5CE01B1F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43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50DC-BDB5-724C-84ED-6F941FD16220}" type="datetimeFigureOut">
              <a:rPr lang="en-US" smtClean="0"/>
              <a:t>20.9.15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1BCA-6A48-AC49-8591-D5F7E6485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47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50DC-BDB5-724C-84ED-6F941FD16220}" type="datetimeFigureOut">
              <a:rPr lang="en-US" smtClean="0"/>
              <a:t>20.9.15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1BCA-6A48-AC49-8591-D5F7E6485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992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50DC-BDB5-724C-84ED-6F941FD16220}" type="datetimeFigureOut">
              <a:rPr lang="en-US" smtClean="0"/>
              <a:t>20.9.15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1BCA-6A48-AC49-8591-D5F7E6485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0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50DC-BDB5-724C-84ED-6F941FD16220}" type="datetimeFigureOut">
              <a:rPr lang="en-US" smtClean="0"/>
              <a:t>20.9.15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1BCA-6A48-AC49-8591-D5F7E6485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095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50DC-BDB5-724C-84ED-6F941FD16220}" type="datetimeFigureOut">
              <a:rPr lang="en-US" smtClean="0"/>
              <a:t>20.9.15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1BCA-6A48-AC49-8591-D5F7E6485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92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50DC-BDB5-724C-84ED-6F941FD16220}" type="datetimeFigureOut">
              <a:rPr lang="en-US" smtClean="0"/>
              <a:t>20.9.15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1BCA-6A48-AC49-8591-D5F7E6485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9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50DC-BDB5-724C-84ED-6F941FD16220}" type="datetimeFigureOut">
              <a:rPr lang="en-US" smtClean="0"/>
              <a:t>20.9.15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1BCA-6A48-AC49-8591-D5F7E6485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182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50DC-BDB5-724C-84ED-6F941FD16220}" type="datetimeFigureOut">
              <a:rPr lang="en-US" smtClean="0"/>
              <a:t>20.9.15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1BCA-6A48-AC49-8591-D5F7E6485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44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50DC-BDB5-724C-84ED-6F941FD16220}" type="datetimeFigureOut">
              <a:rPr lang="en-US" smtClean="0"/>
              <a:t>20.9.15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1BCA-6A48-AC49-8591-D5F7E6485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97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50DC-BDB5-724C-84ED-6F941FD16220}" type="datetimeFigureOut">
              <a:rPr lang="en-US" smtClean="0"/>
              <a:t>20.9.15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1BCA-6A48-AC49-8591-D5F7E6485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477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50DC-BDB5-724C-84ED-6F941FD16220}" type="datetimeFigureOut">
              <a:rPr lang="en-US" smtClean="0"/>
              <a:t>20.9.15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1BCA-6A48-AC49-8591-D5F7E6485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29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C50DC-BDB5-724C-84ED-6F941FD16220}" type="datetimeFigureOut">
              <a:rPr lang="en-US" smtClean="0"/>
              <a:t>20.9.15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51BCA-6A48-AC49-8591-D5F7E6485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32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hyperlink" Target="https://en.wikipedia.org/wiki/SQL:2011" TargetMode="External"/><Relationship Id="rId6" Type="http://schemas.openxmlformats.org/officeDocument/2006/relationships/hyperlink" Target="https://en.wikipedia.org/wiki/Temporal_database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56935"/>
            <a:ext cx="7772400" cy="1470025"/>
          </a:xfrm>
        </p:spPr>
        <p:txBody>
          <a:bodyPr/>
          <a:lstStyle/>
          <a:p>
            <a:r>
              <a:rPr lang="en-US" dirty="0" err="1" smtClean="0">
                <a:latin typeface="Roboto"/>
                <a:cs typeface="Roboto"/>
              </a:rPr>
              <a:t>Temporální</a:t>
            </a:r>
            <a:r>
              <a:rPr lang="en-US" dirty="0" smtClean="0">
                <a:latin typeface="Roboto"/>
                <a:cs typeface="Roboto"/>
              </a:rPr>
              <a:t> </a:t>
            </a:r>
            <a:r>
              <a:rPr lang="en-US" dirty="0" err="1" smtClean="0">
                <a:latin typeface="Roboto"/>
                <a:cs typeface="Roboto"/>
              </a:rPr>
              <a:t>databáze</a:t>
            </a:r>
            <a:endParaRPr lang="en-US" dirty="0">
              <a:latin typeface="Roboto"/>
              <a:cs typeface="Roboto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>
              <a:latin typeface="Roboto"/>
              <a:cs typeface="Roboto"/>
            </a:endParaRPr>
          </a:p>
          <a:p>
            <a:r>
              <a:rPr lang="en-US" dirty="0" err="1" smtClean="0">
                <a:latin typeface="Roboto"/>
                <a:cs typeface="Roboto"/>
              </a:rPr>
              <a:t>jOpenSpace</a:t>
            </a:r>
            <a:r>
              <a:rPr lang="en-US" dirty="0" smtClean="0">
                <a:latin typeface="Roboto"/>
                <a:cs typeface="Roboto"/>
              </a:rPr>
              <a:t> 2015</a:t>
            </a:r>
            <a:endParaRPr lang="en-US" dirty="0">
              <a:latin typeface="Roboto"/>
              <a:cs typeface="Roboto"/>
            </a:endParaRPr>
          </a:p>
          <a:p>
            <a:r>
              <a:rPr lang="en-US" dirty="0" smtClean="0">
                <a:latin typeface="Roboto"/>
                <a:cs typeface="Roboto"/>
              </a:rPr>
              <a:t>Petr Jůza</a:t>
            </a:r>
            <a:endParaRPr lang="en-US" dirty="0">
              <a:latin typeface="Roboto"/>
              <a:cs typeface="Roboto"/>
            </a:endParaRPr>
          </a:p>
        </p:txBody>
      </p:sp>
      <p:pic>
        <p:nvPicPr>
          <p:cNvPr id="6" name="Picture 5" descr="logo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9323" y="0"/>
            <a:ext cx="2324677" cy="2276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151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3656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>
                <a:solidFill>
                  <a:schemeClr val="bg1"/>
                </a:solidFill>
                <a:latin typeface="Roboto"/>
                <a:cs typeface="Roboto"/>
              </a:rPr>
              <a:t>WisePorter</a:t>
            </a:r>
            <a:r>
              <a:rPr lang="en-US" dirty="0" smtClean="0">
                <a:solidFill>
                  <a:schemeClr val="bg1"/>
                </a:solidFill>
                <a:latin typeface="Roboto"/>
                <a:cs typeface="Roboto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Roboto"/>
                <a:cs typeface="Roboto"/>
              </a:rPr>
              <a:t>realizace</a:t>
            </a:r>
            <a:endParaRPr lang="en-US" dirty="0">
              <a:solidFill>
                <a:schemeClr val="bg1"/>
              </a:solidFill>
              <a:latin typeface="Roboto"/>
              <a:cs typeface="Robot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2881"/>
            <a:ext cx="8229600" cy="5007493"/>
          </a:xfrm>
        </p:spPr>
        <p:txBody>
          <a:bodyPr>
            <a:normAutofit/>
          </a:bodyPr>
          <a:lstStyle/>
          <a:p>
            <a:pPr>
              <a:buBlip>
                <a:blip r:embed="rId4"/>
              </a:buBlip>
            </a:pP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bez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podpory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DB,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řešíme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aplikačně</a:t>
            </a:r>
            <a:endParaRPr lang="en-US" dirty="0" smtClean="0">
              <a:solidFill>
                <a:srgbClr val="FFFFFF"/>
              </a:solidFill>
              <a:latin typeface="Roboto"/>
              <a:cs typeface="Roboto"/>
            </a:endParaRPr>
          </a:p>
          <a:p>
            <a:pPr>
              <a:buBlip>
                <a:blip r:embed="rId4"/>
              </a:buBlip>
            </a:pP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každý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záznam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obsahuje</a:t>
            </a:r>
            <a:endParaRPr lang="en-US" dirty="0" smtClean="0">
              <a:solidFill>
                <a:srgbClr val="FFFFFF"/>
              </a:solidFill>
              <a:latin typeface="Roboto"/>
              <a:cs typeface="Roboto"/>
            </a:endParaRPr>
          </a:p>
          <a:p>
            <a:pPr lvl="1">
              <a:buBlip>
                <a:blip r:embed="rId4"/>
              </a:buBlip>
            </a:pP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transactionTime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 OD-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DO</a:t>
            </a:r>
          </a:p>
          <a:p>
            <a:pPr lvl="1">
              <a:buBlip>
                <a:blip r:embed="rId4"/>
              </a:buBlip>
            </a:pP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validTime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OD-DO</a:t>
            </a:r>
          </a:p>
          <a:p>
            <a:pPr lvl="1">
              <a:buBlip>
                <a:blip r:embed="rId4"/>
              </a:buBlip>
            </a:pP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entityId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vs.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instanceId</a:t>
            </a:r>
            <a:endParaRPr lang="en-US" dirty="0" smtClean="0">
              <a:solidFill>
                <a:srgbClr val="FFFFFF"/>
              </a:solidFill>
              <a:latin typeface="Roboto"/>
              <a:cs typeface="Roboto"/>
            </a:endParaRPr>
          </a:p>
          <a:p>
            <a:pPr>
              <a:buBlip>
                <a:blip r:embed="rId4"/>
              </a:buBlip>
            </a:pP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vše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v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jedné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tabulce</a:t>
            </a:r>
            <a:endParaRPr lang="en-US" dirty="0" smtClean="0">
              <a:solidFill>
                <a:srgbClr val="FFFFFF"/>
              </a:solidFill>
              <a:latin typeface="Roboto"/>
              <a:cs typeface="Roboto"/>
            </a:endParaRPr>
          </a:p>
          <a:p>
            <a:pPr marL="457200" lvl="1" indent="0">
              <a:buNone/>
            </a:pPr>
            <a:endParaRPr lang="en-US" dirty="0">
              <a:solidFill>
                <a:srgbClr val="FFFFFF"/>
              </a:solidFill>
              <a:latin typeface="Roboto"/>
              <a:cs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06369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3656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>
                <a:solidFill>
                  <a:schemeClr val="bg1"/>
                </a:solidFill>
                <a:latin typeface="Roboto"/>
                <a:cs typeface="Roboto"/>
              </a:rPr>
              <a:t>WisePorter</a:t>
            </a:r>
            <a:r>
              <a:rPr lang="en-US" dirty="0" smtClean="0">
                <a:solidFill>
                  <a:schemeClr val="bg1"/>
                </a:solidFill>
                <a:latin typeface="Roboto"/>
                <a:cs typeface="Roboto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Roboto"/>
                <a:cs typeface="Roboto"/>
              </a:rPr>
              <a:t>realizace</a:t>
            </a:r>
            <a:endParaRPr lang="en-US" dirty="0">
              <a:solidFill>
                <a:schemeClr val="bg1"/>
              </a:solidFill>
              <a:latin typeface="Roboto"/>
              <a:cs typeface="Robot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2881"/>
            <a:ext cx="8229600" cy="5007493"/>
          </a:xfrm>
        </p:spPr>
        <p:txBody>
          <a:bodyPr>
            <a:normAutofit/>
          </a:bodyPr>
          <a:lstStyle/>
          <a:p>
            <a:pPr>
              <a:buBlip>
                <a:blip r:embed="rId4"/>
              </a:buBlip>
            </a:pP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“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temporální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” DAO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vrstva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</a:t>
            </a:r>
          </a:p>
          <a:p>
            <a:pPr>
              <a:buBlip>
                <a:blip r:embed="rId4"/>
              </a:buBlip>
            </a:pP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řada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omezujících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pravidel</a:t>
            </a:r>
            <a:endParaRPr lang="en-US" dirty="0" smtClean="0">
              <a:solidFill>
                <a:srgbClr val="FFFFFF"/>
              </a:solidFill>
              <a:latin typeface="Roboto"/>
              <a:cs typeface="Roboto"/>
            </a:endParaRPr>
          </a:p>
          <a:p>
            <a:pPr lvl="1">
              <a:buBlip>
                <a:blip r:embed="rId4"/>
              </a:buBlip>
            </a:pP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pouze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aditivní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změny</a:t>
            </a:r>
            <a:endParaRPr lang="en-US" dirty="0" smtClean="0">
              <a:solidFill>
                <a:srgbClr val="FFFFFF"/>
              </a:solidFill>
              <a:latin typeface="Roboto"/>
              <a:cs typeface="Roboto"/>
            </a:endParaRPr>
          </a:p>
          <a:p>
            <a:pPr lvl="1">
              <a:buBlip>
                <a:blip r:embed="rId4"/>
              </a:buBlip>
            </a:pP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pravidla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pro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vazbení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tabulek</a:t>
            </a:r>
            <a:endParaRPr lang="en-US" dirty="0" smtClean="0">
              <a:solidFill>
                <a:srgbClr val="FFFFFF"/>
              </a:solidFill>
              <a:latin typeface="Roboto"/>
              <a:cs typeface="Roboto"/>
            </a:endParaRPr>
          </a:p>
          <a:p>
            <a:pPr marL="457200" lvl="1" indent="0">
              <a:buNone/>
            </a:pPr>
            <a:endParaRPr lang="en-US" dirty="0">
              <a:solidFill>
                <a:srgbClr val="FFFFFF"/>
              </a:solidFill>
              <a:latin typeface="Roboto"/>
              <a:cs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488802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3656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>
                <a:solidFill>
                  <a:schemeClr val="bg1"/>
                </a:solidFill>
                <a:latin typeface="Roboto"/>
                <a:cs typeface="Roboto"/>
              </a:rPr>
              <a:t>Zdroje</a:t>
            </a:r>
            <a:endParaRPr lang="en-US" dirty="0">
              <a:solidFill>
                <a:schemeClr val="bg1"/>
              </a:solidFill>
              <a:latin typeface="Roboto"/>
              <a:cs typeface="Robot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2881"/>
            <a:ext cx="8229600" cy="5007493"/>
          </a:xfrm>
        </p:spPr>
        <p:txBody>
          <a:bodyPr>
            <a:normAutofit/>
          </a:bodyPr>
          <a:lstStyle/>
          <a:p>
            <a:pPr>
              <a:buBlip>
                <a:blip r:embed="rId4"/>
              </a:buBlip>
            </a:pPr>
            <a:r>
              <a:rPr lang="en-US" dirty="0">
                <a:solidFill>
                  <a:srgbClr val="FFFFFF"/>
                </a:solidFill>
                <a:latin typeface="Roboto"/>
                <a:cs typeface="Roboto"/>
                <a:hlinkClick r:id="rId5"/>
              </a:rPr>
              <a:t>https://en.wikipedia.org/wiki/SQL: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  <a:hlinkClick r:id="rId5"/>
              </a:rPr>
              <a:t>2011</a:t>
            </a:r>
            <a:endParaRPr lang="en-US" dirty="0" smtClean="0">
              <a:solidFill>
                <a:srgbClr val="FFFFFF"/>
              </a:solidFill>
              <a:latin typeface="Roboto"/>
              <a:cs typeface="Roboto"/>
            </a:endParaRPr>
          </a:p>
          <a:p>
            <a:pPr>
              <a:buBlip>
                <a:blip r:embed="rId4"/>
              </a:buBlip>
            </a:pPr>
            <a:r>
              <a:rPr lang="en-US" dirty="0">
                <a:solidFill>
                  <a:srgbClr val="FFFFFF"/>
                </a:solidFill>
                <a:latin typeface="Roboto"/>
                <a:cs typeface="Roboto"/>
                <a:hlinkClick r:id="rId6"/>
              </a:rPr>
              <a:t>https://en.wikipedia.org/wiki/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  <a:hlinkClick r:id="rId6"/>
              </a:rPr>
              <a:t>Temporal_database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 </a:t>
            </a:r>
          </a:p>
          <a:p>
            <a:pPr>
              <a:buBlip>
                <a:blip r:embed="rId4"/>
              </a:buBlip>
            </a:pPr>
            <a:endParaRPr lang="en-US" dirty="0">
              <a:solidFill>
                <a:srgbClr val="FFFFFF"/>
              </a:solidFill>
              <a:latin typeface="Roboto"/>
              <a:cs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616999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2881"/>
            <a:ext cx="8229600" cy="50074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 smtClean="0">
              <a:solidFill>
                <a:srgbClr val="FFFFFF"/>
              </a:solidFill>
              <a:latin typeface="Roboto"/>
              <a:cs typeface="Roboto"/>
            </a:endParaRPr>
          </a:p>
          <a:p>
            <a:pPr marL="0" indent="0" algn="ctr">
              <a:buNone/>
            </a:pPr>
            <a:r>
              <a:rPr lang="en-US" sz="4000" dirty="0" err="1" smtClean="0">
                <a:solidFill>
                  <a:srgbClr val="FFFFFF"/>
                </a:solidFill>
                <a:latin typeface="Roboto"/>
                <a:cs typeface="Roboto"/>
              </a:rPr>
              <a:t>Děkuji</a:t>
            </a:r>
            <a:r>
              <a:rPr lang="en-US" sz="4000" dirty="0" smtClean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lang="en-US" sz="4000" dirty="0" err="1" smtClean="0">
                <a:solidFill>
                  <a:srgbClr val="FFFFFF"/>
                </a:solidFill>
                <a:latin typeface="Roboto"/>
                <a:cs typeface="Roboto"/>
              </a:rPr>
              <a:t>za</a:t>
            </a:r>
            <a:r>
              <a:rPr lang="en-US" sz="4000" dirty="0" smtClean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lang="en-US" sz="4000" dirty="0" err="1" smtClean="0">
                <a:solidFill>
                  <a:srgbClr val="FFFFFF"/>
                </a:solidFill>
                <a:latin typeface="Roboto"/>
                <a:cs typeface="Roboto"/>
              </a:rPr>
              <a:t>pozornost</a:t>
            </a:r>
            <a:r>
              <a:rPr lang="en-US" sz="4000" dirty="0" smtClean="0">
                <a:solidFill>
                  <a:srgbClr val="FFFFFF"/>
                </a:solidFill>
                <a:latin typeface="Roboto"/>
                <a:cs typeface="Roboto"/>
              </a:rPr>
              <a:t>.</a:t>
            </a:r>
          </a:p>
          <a:p>
            <a:pPr marL="0" indent="0" algn="ctr">
              <a:buNone/>
            </a:pPr>
            <a:endParaRPr lang="en-US" sz="4000" dirty="0" smtClean="0">
              <a:solidFill>
                <a:srgbClr val="FFFFFF"/>
              </a:solidFill>
              <a:latin typeface="Roboto"/>
              <a:cs typeface="Roboto"/>
            </a:endParaRPr>
          </a:p>
          <a:p>
            <a:pPr marL="0" indent="0" algn="ctr">
              <a:buNone/>
            </a:pPr>
            <a:endParaRPr lang="en-US" sz="4000" dirty="0">
              <a:solidFill>
                <a:srgbClr val="FFFFFF"/>
              </a:solidFill>
              <a:latin typeface="Roboto"/>
              <a:cs typeface="Roboto"/>
            </a:endParaRPr>
          </a:p>
          <a:p>
            <a:pPr marL="0" indent="0" algn="ctr">
              <a:buNone/>
            </a:pPr>
            <a:r>
              <a:rPr lang="en-US" sz="2400" dirty="0" smtClean="0">
                <a:solidFill>
                  <a:srgbClr val="FFFFFF"/>
                </a:solidFill>
                <a:latin typeface="Roboto"/>
                <a:cs typeface="Roboto"/>
              </a:rPr>
              <a:t>@</a:t>
            </a:r>
            <a:r>
              <a:rPr lang="en-US" sz="2400" dirty="0" err="1" smtClean="0">
                <a:solidFill>
                  <a:srgbClr val="FFFFFF"/>
                </a:solidFill>
                <a:latin typeface="Roboto"/>
                <a:cs typeface="Roboto"/>
              </a:rPr>
              <a:t>pjuza</a:t>
            </a:r>
            <a:endParaRPr lang="en-US" sz="2400" dirty="0" smtClean="0">
              <a:solidFill>
                <a:srgbClr val="FFFFFF"/>
              </a:solidFill>
              <a:latin typeface="Roboto"/>
              <a:cs typeface="Roboto"/>
            </a:endParaRPr>
          </a:p>
          <a:p>
            <a:pPr marL="0" indent="0" algn="ctr">
              <a:buNone/>
            </a:pPr>
            <a:r>
              <a:rPr lang="en-US" sz="2400" dirty="0" err="1" smtClean="0">
                <a:solidFill>
                  <a:srgbClr val="FFFFFF"/>
                </a:solidFill>
                <a:latin typeface="Roboto"/>
                <a:cs typeface="Roboto"/>
              </a:rPr>
              <a:t>petr.juza@openwise.cz</a:t>
            </a:r>
            <a:endParaRPr lang="en-US" sz="2400" dirty="0">
              <a:solidFill>
                <a:srgbClr val="FFFFFF"/>
              </a:solidFill>
              <a:latin typeface="Roboto"/>
              <a:cs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136164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3656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>
                <a:solidFill>
                  <a:schemeClr val="bg1"/>
                </a:solidFill>
                <a:latin typeface="Roboto"/>
                <a:cs typeface="Roboto"/>
              </a:rPr>
              <a:t>Definice</a:t>
            </a:r>
            <a:endParaRPr lang="en-US" dirty="0">
              <a:solidFill>
                <a:schemeClr val="bg1"/>
              </a:solidFill>
              <a:latin typeface="Roboto"/>
              <a:cs typeface="Robot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2881"/>
            <a:ext cx="8229600" cy="5007493"/>
          </a:xfrm>
        </p:spPr>
        <p:txBody>
          <a:bodyPr/>
          <a:lstStyle/>
          <a:p>
            <a:pPr>
              <a:buBlip>
                <a:blip r:embed="rId3"/>
              </a:buBlip>
            </a:pPr>
            <a:r>
              <a:rPr lang="en-US" b="1" dirty="0" err="1">
                <a:solidFill>
                  <a:srgbClr val="FFFFFF"/>
                </a:solidFill>
                <a:latin typeface="Roboto"/>
                <a:cs typeface="Roboto"/>
              </a:rPr>
              <a:t>Temporální</a:t>
            </a:r>
            <a:r>
              <a:rPr lang="en-US" b="1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b="1" dirty="0" err="1">
                <a:solidFill>
                  <a:srgbClr val="FFFFFF"/>
                </a:solidFill>
                <a:latin typeface="Roboto"/>
                <a:cs typeface="Roboto"/>
              </a:rPr>
              <a:t>databáze</a:t>
            </a:r>
            <a:r>
              <a:rPr lang="en-US" b="1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je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databáze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zohledňující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b="1" dirty="0" err="1">
                <a:solidFill>
                  <a:srgbClr val="FFFFFF"/>
                </a:solidFill>
                <a:latin typeface="Roboto"/>
                <a:cs typeface="Roboto"/>
              </a:rPr>
              <a:t>časové</a:t>
            </a:r>
            <a:r>
              <a:rPr lang="en-US" b="1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b="1" dirty="0" err="1">
                <a:solidFill>
                  <a:srgbClr val="FFFFFF"/>
                </a:solidFill>
                <a:latin typeface="Roboto"/>
                <a:cs typeface="Roboto"/>
              </a:rPr>
              <a:t>vlastnosti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ukládaných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dat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636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3656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>
                <a:solidFill>
                  <a:schemeClr val="bg1"/>
                </a:solidFill>
                <a:latin typeface="Roboto"/>
                <a:cs typeface="Roboto"/>
              </a:rPr>
              <a:t>Definice</a:t>
            </a:r>
            <a:endParaRPr lang="en-US" dirty="0">
              <a:solidFill>
                <a:schemeClr val="bg1"/>
              </a:solidFill>
              <a:latin typeface="Roboto"/>
              <a:cs typeface="Robot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2881"/>
            <a:ext cx="8229600" cy="5007493"/>
          </a:xfrm>
        </p:spPr>
        <p:txBody>
          <a:bodyPr>
            <a:normAutofit/>
          </a:bodyPr>
          <a:lstStyle/>
          <a:p>
            <a:pPr>
              <a:buBlip>
                <a:blip r:embed="rId3"/>
              </a:buBlip>
            </a:pP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Databáze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obsahuje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č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asové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údaje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označované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jako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endParaRPr lang="en-US" dirty="0" smtClean="0">
              <a:solidFill>
                <a:srgbClr val="FFFFFF"/>
              </a:solidFill>
              <a:latin typeface="Roboto"/>
              <a:cs typeface="Roboto"/>
            </a:endParaRPr>
          </a:p>
          <a:p>
            <a:pPr lvl="1">
              <a:buBlip>
                <a:blip r:embed="rId3"/>
              </a:buBlip>
            </a:pPr>
            <a:r>
              <a:rPr lang="en-US" b="1" dirty="0" smtClean="0">
                <a:solidFill>
                  <a:srgbClr val="FFFFFF"/>
                </a:solidFill>
                <a:latin typeface="Roboto"/>
                <a:cs typeface="Roboto"/>
              </a:rPr>
              <a:t>valid-time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: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čas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platnosti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dat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vzhledem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k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reálnému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času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</a:p>
          <a:p>
            <a:pPr lvl="1">
              <a:buBlip>
                <a:blip r:embed="rId3"/>
              </a:buBlip>
            </a:pPr>
            <a:r>
              <a:rPr lang="en-US" b="1" dirty="0" smtClean="0">
                <a:solidFill>
                  <a:srgbClr val="FFFFFF"/>
                </a:solidFill>
                <a:latin typeface="Roboto"/>
                <a:cs typeface="Roboto"/>
              </a:rPr>
              <a:t>transaction</a:t>
            </a:r>
            <a:r>
              <a:rPr lang="en-US" b="1" dirty="0">
                <a:solidFill>
                  <a:srgbClr val="FFFFFF"/>
                </a:solidFill>
                <a:latin typeface="Roboto"/>
                <a:cs typeface="Roboto"/>
              </a:rPr>
              <a:t>-</a:t>
            </a:r>
            <a:r>
              <a:rPr lang="en-US" b="1" dirty="0" smtClean="0">
                <a:solidFill>
                  <a:srgbClr val="FFFFFF"/>
                </a:solidFill>
                <a:latin typeface="Roboto"/>
                <a:cs typeface="Roboto"/>
              </a:rPr>
              <a:t>time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: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čas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kdy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byla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data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přítomna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v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databázi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endParaRPr lang="en-US" dirty="0" smtClean="0">
              <a:solidFill>
                <a:srgbClr val="FFFFFF"/>
              </a:solidFill>
              <a:latin typeface="Roboto"/>
              <a:cs typeface="Roboto"/>
            </a:endParaRPr>
          </a:p>
          <a:p>
            <a:pPr lvl="1">
              <a:buBlip>
                <a:blip r:embed="rId3"/>
              </a:buBlip>
            </a:pPr>
            <a:endParaRPr lang="en-US" dirty="0">
              <a:solidFill>
                <a:srgbClr val="FFFFFF"/>
              </a:solidFill>
              <a:latin typeface="Roboto"/>
              <a:cs typeface="Roboto"/>
            </a:endParaRPr>
          </a:p>
          <a:p>
            <a:pPr>
              <a:buBlip>
                <a:blip r:embed="rId3"/>
              </a:buBlip>
            </a:pP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Pokud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temporální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databáze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obsahuje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oba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tyto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č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asy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,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nazývá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se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také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b="1" dirty="0">
                <a:solidFill>
                  <a:srgbClr val="FFFFFF"/>
                </a:solidFill>
                <a:latin typeface="Roboto"/>
                <a:cs typeface="Roboto"/>
              </a:rPr>
              <a:t>bi-</a:t>
            </a:r>
            <a:r>
              <a:rPr lang="en-US" b="1" dirty="0" err="1">
                <a:solidFill>
                  <a:srgbClr val="FFFFFF"/>
                </a:solidFill>
                <a:latin typeface="Roboto"/>
                <a:cs typeface="Roboto"/>
              </a:rPr>
              <a:t>temporální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4620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3656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>
                <a:solidFill>
                  <a:schemeClr val="bg1"/>
                </a:solidFill>
                <a:latin typeface="Roboto"/>
                <a:cs typeface="Roboto"/>
              </a:rPr>
              <a:t>Definice</a:t>
            </a:r>
            <a:endParaRPr lang="en-US" dirty="0">
              <a:solidFill>
                <a:schemeClr val="bg1"/>
              </a:solidFill>
              <a:latin typeface="Roboto"/>
              <a:cs typeface="Robot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2881"/>
            <a:ext cx="8229600" cy="5007493"/>
          </a:xfrm>
        </p:spPr>
        <p:txBody>
          <a:bodyPr>
            <a:normAutofit/>
          </a:bodyPr>
          <a:lstStyle/>
          <a:p>
            <a:pPr>
              <a:buBlip>
                <a:blip r:embed="rId4"/>
              </a:buBlip>
            </a:pPr>
            <a:r>
              <a:rPr lang="en-US" b="1" dirty="0" smtClean="0">
                <a:solidFill>
                  <a:srgbClr val="FFFFFF"/>
                </a:solidFill>
                <a:latin typeface="Roboto"/>
                <a:cs typeface="Roboto"/>
              </a:rPr>
              <a:t>valid</a:t>
            </a:r>
            <a:r>
              <a:rPr lang="en-US" b="1" dirty="0">
                <a:solidFill>
                  <a:srgbClr val="FFFFFF"/>
                </a:solidFill>
                <a:latin typeface="Roboto"/>
                <a:cs typeface="Roboto"/>
              </a:rPr>
              <a:t> time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vyjadřuje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období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,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ve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kterém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byl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fakt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(v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modelovaném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světě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)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pravdivý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. </a:t>
            </a:r>
          </a:p>
          <a:p>
            <a:pPr>
              <a:buBlip>
                <a:blip r:embed="rId4"/>
              </a:buBlip>
            </a:pPr>
            <a:endParaRPr lang="en-US" dirty="0" smtClean="0">
              <a:solidFill>
                <a:srgbClr val="FFFFFF"/>
              </a:solidFill>
              <a:latin typeface="Roboto"/>
              <a:cs typeface="Roboto"/>
            </a:endParaRPr>
          </a:p>
          <a:p>
            <a:pPr>
              <a:buBlip>
                <a:blip r:embed="rId4"/>
              </a:buBlip>
            </a:pPr>
            <a:r>
              <a:rPr lang="en-US" b="1" dirty="0">
                <a:solidFill>
                  <a:srgbClr val="FFFFFF"/>
                </a:solidFill>
                <a:latin typeface="Roboto"/>
                <a:cs typeface="Roboto"/>
              </a:rPr>
              <a:t>t</a:t>
            </a:r>
            <a:r>
              <a:rPr lang="en-US" b="1" dirty="0" smtClean="0">
                <a:solidFill>
                  <a:srgbClr val="FFFFFF"/>
                </a:solidFill>
                <a:latin typeface="Roboto"/>
                <a:cs typeface="Roboto"/>
              </a:rPr>
              <a:t>ransaction</a:t>
            </a:r>
            <a:r>
              <a:rPr lang="en-US" b="1" dirty="0">
                <a:solidFill>
                  <a:srgbClr val="FFFFFF"/>
                </a:solidFill>
                <a:latin typeface="Roboto"/>
                <a:cs typeface="Roboto"/>
              </a:rPr>
              <a:t> time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vyjadřuje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období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, 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po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které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je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fakt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uložen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v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databázi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. </a:t>
            </a:r>
          </a:p>
          <a:p>
            <a:pPr>
              <a:buBlip>
                <a:blip r:embed="rId4"/>
              </a:buBlip>
            </a:pPr>
            <a:endParaRPr lang="en-US" dirty="0">
              <a:solidFill>
                <a:srgbClr val="FFFFFF"/>
              </a:solidFill>
              <a:latin typeface="Roboto"/>
              <a:cs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035709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3656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>
                <a:solidFill>
                  <a:schemeClr val="bg1"/>
                </a:solidFill>
                <a:latin typeface="Roboto"/>
                <a:cs typeface="Roboto"/>
              </a:rPr>
              <a:t>Použití</a:t>
            </a:r>
            <a:endParaRPr lang="en-US" dirty="0">
              <a:solidFill>
                <a:schemeClr val="bg1"/>
              </a:solidFill>
              <a:latin typeface="Roboto"/>
              <a:cs typeface="Robot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2881"/>
            <a:ext cx="8229600" cy="5007493"/>
          </a:xfrm>
        </p:spPr>
        <p:txBody>
          <a:bodyPr>
            <a:normAutofit/>
          </a:bodyPr>
          <a:lstStyle/>
          <a:p>
            <a:pPr>
              <a:buBlip>
                <a:blip r:embed="rId4"/>
              </a:buBlip>
            </a:pP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přirozené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pro 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řadu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oblastí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 (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bankovnictví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,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legislativa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,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katastr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,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medicínská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data,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monitorování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, </a:t>
            </a:r>
            <a:r>
              <a:rPr lang="en-US" dirty="0" err="1">
                <a:solidFill>
                  <a:srgbClr val="FFFFFF"/>
                </a:solidFill>
                <a:latin typeface="Roboto"/>
                <a:cs typeface="Roboto"/>
              </a:rPr>
              <a:t>atd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.) </a:t>
            </a:r>
          </a:p>
          <a:p>
            <a:pPr>
              <a:buBlip>
                <a:blip r:embed="rId4"/>
              </a:buBlip>
            </a:pPr>
            <a:endParaRPr lang="en-US" dirty="0" smtClean="0">
              <a:solidFill>
                <a:srgbClr val="FFFFFF"/>
              </a:solidFill>
              <a:latin typeface="Roboto"/>
              <a:cs typeface="Roboto"/>
            </a:endParaRPr>
          </a:p>
          <a:p>
            <a:pPr>
              <a:buBlip>
                <a:blip r:embed="rId4"/>
              </a:buBlip>
            </a:pP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my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používáme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při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vývoji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produktového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katalogu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Roboto"/>
                <a:cs typeface="Roboto"/>
              </a:rPr>
              <a:t>WisePorter</a:t>
            </a:r>
            <a:endParaRPr lang="en-US" dirty="0">
              <a:solidFill>
                <a:srgbClr val="FFFFFF"/>
              </a:solidFill>
              <a:latin typeface="Roboto"/>
              <a:cs typeface="Roboto"/>
            </a:endParaRPr>
          </a:p>
          <a:p>
            <a:pPr>
              <a:buBlip>
                <a:blip r:embed="rId4"/>
              </a:buBlip>
            </a:pPr>
            <a:endParaRPr lang="en-US" dirty="0">
              <a:solidFill>
                <a:srgbClr val="FFFFFF"/>
              </a:solidFill>
              <a:latin typeface="Roboto"/>
              <a:cs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468264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3656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  <a:latin typeface="Roboto"/>
                <a:cs typeface="Roboto"/>
              </a:rPr>
              <a:t>SQL:2011</a:t>
            </a:r>
            <a:endParaRPr lang="en-US" dirty="0">
              <a:solidFill>
                <a:schemeClr val="bg1"/>
              </a:solidFill>
              <a:latin typeface="Roboto"/>
              <a:cs typeface="Robot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2881"/>
            <a:ext cx="8229600" cy="5007493"/>
          </a:xfrm>
        </p:spPr>
        <p:txBody>
          <a:bodyPr>
            <a:normAutofit/>
          </a:bodyPr>
          <a:lstStyle/>
          <a:p>
            <a:pPr>
              <a:buBlip>
                <a:blip r:embed="rId4"/>
              </a:buBlip>
            </a:pP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application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b="1" dirty="0">
                <a:solidFill>
                  <a:srgbClr val="FFFFFF"/>
                </a:solidFill>
                <a:latin typeface="Roboto"/>
                <a:cs typeface="Roboto"/>
              </a:rPr>
              <a:t>time period tables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(also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valid time tables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)</a:t>
            </a:r>
          </a:p>
          <a:p>
            <a:pPr>
              <a:buBlip>
                <a:blip r:embed="rId4"/>
              </a:buBlip>
            </a:pPr>
            <a:r>
              <a:rPr lang="en-US" b="1" dirty="0" smtClean="0">
                <a:solidFill>
                  <a:srgbClr val="FFFFFF"/>
                </a:solidFill>
                <a:latin typeface="Roboto"/>
                <a:cs typeface="Roboto"/>
              </a:rPr>
              <a:t>system-versioned</a:t>
            </a:r>
            <a:r>
              <a:rPr lang="en-US" b="1" dirty="0">
                <a:solidFill>
                  <a:srgbClr val="FFFFFF"/>
                </a:solidFill>
                <a:latin typeface="Roboto"/>
                <a:cs typeface="Roboto"/>
              </a:rPr>
              <a:t> tables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(also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transaction time tables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)</a:t>
            </a:r>
          </a:p>
          <a:p>
            <a:pPr>
              <a:buBlip>
                <a:blip r:embed="rId4"/>
              </a:buBlip>
            </a:pPr>
            <a:r>
              <a:rPr lang="en-US" b="1" dirty="0" err="1" smtClean="0">
                <a:solidFill>
                  <a:srgbClr val="FFFFFF"/>
                </a:solidFill>
                <a:latin typeface="Roboto"/>
                <a:cs typeface="Roboto"/>
              </a:rPr>
              <a:t>bitemporal</a:t>
            </a:r>
            <a:r>
              <a:rPr lang="en-US" b="1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b="1" dirty="0" smtClean="0">
                <a:solidFill>
                  <a:srgbClr val="FFFFFF"/>
                </a:solidFill>
                <a:latin typeface="Roboto"/>
                <a:cs typeface="Roboto"/>
              </a:rPr>
              <a:t>tables</a:t>
            </a:r>
          </a:p>
          <a:p>
            <a:pPr marL="0" indent="0">
              <a:buNone/>
            </a:pPr>
            <a:endParaRPr lang="en-US" dirty="0">
              <a:solidFill>
                <a:srgbClr val="FFFFFF"/>
              </a:solidFill>
              <a:latin typeface="Roboto"/>
              <a:cs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561554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3656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  <a:latin typeface="Roboto"/>
                <a:cs typeface="Roboto"/>
              </a:rPr>
              <a:t>SQL:2011</a:t>
            </a:r>
            <a:endParaRPr lang="en-US" dirty="0">
              <a:solidFill>
                <a:schemeClr val="bg1"/>
              </a:solidFill>
              <a:latin typeface="Roboto"/>
              <a:cs typeface="Robot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2881"/>
            <a:ext cx="8229600" cy="5007493"/>
          </a:xfrm>
        </p:spPr>
        <p:txBody>
          <a:bodyPr>
            <a:normAutofit/>
          </a:bodyPr>
          <a:lstStyle/>
          <a:p>
            <a:pPr>
              <a:buBlip>
                <a:blip r:embed="rId4"/>
              </a:buBlip>
            </a:pP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Update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and deletion of application 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time rows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with </a:t>
            </a:r>
            <a:r>
              <a:rPr lang="en-US" b="1" dirty="0">
                <a:solidFill>
                  <a:srgbClr val="FFFFFF"/>
                </a:solidFill>
                <a:latin typeface="Roboto"/>
                <a:cs typeface="Roboto"/>
              </a:rPr>
              <a:t>automatic time period splitting</a:t>
            </a:r>
          </a:p>
          <a:p>
            <a:pPr>
              <a:buBlip>
                <a:blip r:embed="rId4"/>
              </a:buBlip>
            </a:pPr>
            <a:r>
              <a:rPr lang="en-US" b="1" dirty="0" smtClean="0">
                <a:solidFill>
                  <a:srgbClr val="FFFFFF"/>
                </a:solidFill>
                <a:latin typeface="Roboto"/>
                <a:cs typeface="Roboto"/>
              </a:rPr>
              <a:t>Temporal</a:t>
            </a:r>
            <a:r>
              <a:rPr lang="en-US" b="1" dirty="0">
                <a:solidFill>
                  <a:srgbClr val="FFFFFF"/>
                </a:solidFill>
                <a:latin typeface="Roboto"/>
                <a:cs typeface="Roboto"/>
              </a:rPr>
              <a:t> primary keys</a:t>
            </a:r>
          </a:p>
          <a:p>
            <a:pPr>
              <a:buBlip>
                <a:blip r:embed="rId4"/>
              </a:buBlip>
            </a:pPr>
            <a:r>
              <a:rPr lang="en-US" b="1" dirty="0" smtClean="0">
                <a:solidFill>
                  <a:srgbClr val="FFFFFF"/>
                </a:solidFill>
                <a:latin typeface="Roboto"/>
                <a:cs typeface="Roboto"/>
              </a:rPr>
              <a:t>Temporal</a:t>
            </a:r>
            <a:r>
              <a:rPr lang="en-US" b="1" dirty="0">
                <a:solidFill>
                  <a:srgbClr val="FFFFFF"/>
                </a:solidFill>
                <a:latin typeface="Roboto"/>
                <a:cs typeface="Roboto"/>
              </a:rPr>
              <a:t> referential integrity</a:t>
            </a:r>
          </a:p>
          <a:p>
            <a:pPr>
              <a:buBlip>
                <a:blip r:embed="rId4"/>
              </a:buBlip>
            </a:pP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new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b="1" dirty="0">
                <a:solidFill>
                  <a:srgbClr val="FFFFFF"/>
                </a:solidFill>
                <a:latin typeface="Roboto"/>
                <a:cs typeface="Roboto"/>
              </a:rPr>
              <a:t>temporal predicates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for time 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periods including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CONTAINS, OVERLAPS, EQUALS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, PRECEDES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, SUCCEEDS</a:t>
            </a:r>
          </a:p>
          <a:p>
            <a:pPr>
              <a:buBlip>
                <a:blip r:embed="rId4"/>
              </a:buBlip>
            </a:pPr>
            <a:endParaRPr lang="en-US" dirty="0">
              <a:solidFill>
                <a:srgbClr val="FFFFFF"/>
              </a:solidFill>
              <a:latin typeface="Roboto"/>
              <a:cs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323875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3656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>
                <a:solidFill>
                  <a:schemeClr val="bg1"/>
                </a:solidFill>
                <a:latin typeface="Roboto"/>
                <a:cs typeface="Roboto"/>
              </a:rPr>
              <a:t>Podpora</a:t>
            </a:r>
            <a:r>
              <a:rPr lang="en-US" dirty="0" smtClean="0">
                <a:solidFill>
                  <a:schemeClr val="bg1"/>
                </a:solidFill>
                <a:latin typeface="Roboto"/>
                <a:cs typeface="Roboto"/>
              </a:rPr>
              <a:t> SQL:2011</a:t>
            </a:r>
            <a:endParaRPr lang="en-US" dirty="0">
              <a:solidFill>
                <a:schemeClr val="bg1"/>
              </a:solidFill>
              <a:latin typeface="Roboto"/>
              <a:cs typeface="Robot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2881"/>
            <a:ext cx="8229600" cy="5007493"/>
          </a:xfrm>
        </p:spPr>
        <p:txBody>
          <a:bodyPr>
            <a:normAutofit/>
          </a:bodyPr>
          <a:lstStyle/>
          <a:p>
            <a:pPr>
              <a:buBlip>
                <a:blip r:embed="rId4"/>
              </a:buBlip>
            </a:pPr>
            <a:r>
              <a:rPr lang="en-US" b="1" dirty="0" err="1">
                <a:solidFill>
                  <a:srgbClr val="FFFFFF"/>
                </a:solidFill>
                <a:latin typeface="Roboto"/>
                <a:cs typeface="Roboto"/>
              </a:rPr>
              <a:t>TimeDB</a:t>
            </a:r>
            <a:r>
              <a:rPr lang="en-US" b="1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</a:p>
          <a:p>
            <a:pPr>
              <a:buBlip>
                <a:blip r:embed="rId4"/>
              </a:buBlip>
            </a:pPr>
            <a:r>
              <a:rPr lang="en-US" b="1" dirty="0">
                <a:solidFill>
                  <a:srgbClr val="FFFFFF"/>
                </a:solidFill>
                <a:latin typeface="Roboto"/>
                <a:cs typeface="Roboto"/>
              </a:rPr>
              <a:t>IBM DB2 </a:t>
            </a:r>
            <a:r>
              <a:rPr lang="en-US" b="1" dirty="0" smtClean="0">
                <a:solidFill>
                  <a:srgbClr val="FFFFFF"/>
                </a:solidFill>
                <a:latin typeface="Roboto"/>
                <a:cs typeface="Roboto"/>
              </a:rPr>
              <a:t>ver.10 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- “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Time Travel Queries" </a:t>
            </a:r>
          </a:p>
          <a:p>
            <a:pPr>
              <a:buBlip>
                <a:blip r:embed="rId4"/>
              </a:buBlip>
            </a:pPr>
            <a:r>
              <a:rPr lang="en-US" b="1" dirty="0">
                <a:solidFill>
                  <a:srgbClr val="FFFFFF"/>
                </a:solidFill>
                <a:latin typeface="Roboto"/>
                <a:cs typeface="Roboto"/>
              </a:rPr>
              <a:t>Oracle </a:t>
            </a:r>
            <a:r>
              <a:rPr lang="en-US" b="1" dirty="0" smtClean="0">
                <a:solidFill>
                  <a:srgbClr val="FFFFFF"/>
                </a:solidFill>
                <a:latin typeface="Roboto"/>
                <a:cs typeface="Roboto"/>
              </a:rPr>
              <a:t>12c</a:t>
            </a:r>
          </a:p>
          <a:p>
            <a:pPr lvl="1">
              <a:buBlip>
                <a:blip r:embed="rId4"/>
              </a:buBlip>
            </a:pP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Versions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10g and 11g implement</a:t>
            </a:r>
            <a:r>
              <a:rPr lang="en-US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smtClean="0">
                <a:solidFill>
                  <a:srgbClr val="FFFFFF"/>
                </a:solidFill>
                <a:latin typeface="Roboto"/>
                <a:cs typeface="Roboto"/>
              </a:rPr>
              <a:t>the time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-sliced queries in what they call 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Flashback Queries 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(transaction log) </a:t>
            </a:r>
          </a:p>
        </p:txBody>
      </p:sp>
    </p:spTree>
    <p:extLst>
      <p:ext uri="{BB962C8B-B14F-4D97-AF65-F5344CB8AC3E}">
        <p14:creationId xmlns:p14="http://schemas.microsoft.com/office/powerpoint/2010/main" val="343584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3656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>
                <a:solidFill>
                  <a:schemeClr val="bg1"/>
                </a:solidFill>
                <a:latin typeface="Roboto"/>
                <a:cs typeface="Roboto"/>
              </a:rPr>
              <a:t>Podpora</a:t>
            </a:r>
            <a:r>
              <a:rPr lang="en-US" dirty="0" smtClean="0">
                <a:solidFill>
                  <a:schemeClr val="bg1"/>
                </a:solidFill>
                <a:latin typeface="Roboto"/>
                <a:cs typeface="Roboto"/>
              </a:rPr>
              <a:t> SQL:2011</a:t>
            </a:r>
            <a:endParaRPr lang="en-US" dirty="0">
              <a:solidFill>
                <a:schemeClr val="bg1"/>
              </a:solidFill>
              <a:latin typeface="Roboto"/>
              <a:cs typeface="Robot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2881"/>
            <a:ext cx="8229600" cy="5007493"/>
          </a:xfrm>
        </p:spPr>
        <p:txBody>
          <a:bodyPr>
            <a:normAutofit/>
          </a:bodyPr>
          <a:lstStyle/>
          <a:p>
            <a:pPr>
              <a:buBlip>
                <a:blip r:embed="rId4"/>
              </a:buBlip>
            </a:pPr>
            <a:r>
              <a:rPr lang="en-US" b="1" dirty="0" smtClean="0">
                <a:solidFill>
                  <a:srgbClr val="FFFFFF"/>
                </a:solidFill>
                <a:latin typeface="Roboto"/>
                <a:cs typeface="Roboto"/>
              </a:rPr>
              <a:t>SQL</a:t>
            </a:r>
            <a:r>
              <a:rPr lang="en-US" b="1" dirty="0">
                <a:solidFill>
                  <a:srgbClr val="FFFFFF"/>
                </a:solidFill>
                <a:latin typeface="Roboto"/>
                <a:cs typeface="Roboto"/>
              </a:rPr>
              <a:t> Server 2016 </a:t>
            </a:r>
          </a:p>
          <a:p>
            <a:pPr>
              <a:buBlip>
                <a:blip r:embed="rId4"/>
              </a:buBlip>
            </a:pPr>
            <a:r>
              <a:rPr lang="en-US" b="1" dirty="0" err="1">
                <a:solidFill>
                  <a:srgbClr val="FFFFFF"/>
                </a:solidFill>
                <a:latin typeface="Roboto"/>
                <a:cs typeface="Roboto"/>
              </a:rPr>
              <a:t>PostgresSQL</a:t>
            </a:r>
            <a:r>
              <a:rPr lang="en-US" b="1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b="1" dirty="0" smtClean="0">
                <a:solidFill>
                  <a:srgbClr val="FFFFFF"/>
                </a:solidFill>
                <a:latin typeface="Roboto"/>
                <a:cs typeface="Roboto"/>
              </a:rPr>
              <a:t>(od </a:t>
            </a:r>
            <a:r>
              <a:rPr lang="en-US" b="1" dirty="0" err="1" smtClean="0">
                <a:solidFill>
                  <a:srgbClr val="FFFFFF"/>
                </a:solidFill>
                <a:latin typeface="Roboto"/>
                <a:cs typeface="Roboto"/>
              </a:rPr>
              <a:t>verze</a:t>
            </a:r>
            <a:r>
              <a:rPr lang="en-US" b="1" dirty="0">
                <a:solidFill>
                  <a:srgbClr val="FFFFFF"/>
                </a:solidFill>
                <a:latin typeface="Roboto"/>
                <a:cs typeface="Roboto"/>
              </a:rPr>
              <a:t> 9.4</a:t>
            </a:r>
            <a:r>
              <a:rPr lang="en-US" b="1" dirty="0" smtClean="0">
                <a:solidFill>
                  <a:srgbClr val="FFFFFF"/>
                </a:solidFill>
                <a:latin typeface="Roboto"/>
                <a:cs typeface="Roboto"/>
              </a:rPr>
              <a:t>)</a:t>
            </a:r>
          </a:p>
          <a:p>
            <a:pPr lvl="1">
              <a:buBlip>
                <a:blip r:embed="rId4"/>
              </a:buBlip>
            </a:pP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Range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</a:t>
            </a: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Types</a:t>
            </a:r>
            <a:endParaRPr lang="en-US" dirty="0">
              <a:solidFill>
                <a:srgbClr val="FFFFFF"/>
              </a:solidFill>
              <a:latin typeface="Roboto"/>
              <a:cs typeface="Roboto"/>
            </a:endParaRPr>
          </a:p>
          <a:p>
            <a:pPr lvl="1">
              <a:buBlip>
                <a:blip r:embed="rId4"/>
              </a:buBlip>
            </a:pPr>
            <a:r>
              <a:rPr lang="en-US" dirty="0" smtClean="0">
                <a:solidFill>
                  <a:srgbClr val="FFFFFF"/>
                </a:solidFill>
                <a:latin typeface="Roboto"/>
                <a:cs typeface="Roboto"/>
              </a:rPr>
              <a:t>Range</a:t>
            </a:r>
            <a:r>
              <a:rPr lang="en-US" dirty="0">
                <a:solidFill>
                  <a:srgbClr val="FFFFFF"/>
                </a:solidFill>
                <a:latin typeface="Roboto"/>
                <a:cs typeface="Roboto"/>
              </a:rPr>
              <a:t> Functions and Operators </a:t>
            </a:r>
          </a:p>
          <a:p>
            <a:pPr>
              <a:buBlip>
                <a:blip r:embed="rId4"/>
              </a:buBlip>
            </a:pPr>
            <a:endParaRPr lang="en-US" dirty="0">
              <a:solidFill>
                <a:srgbClr val="FFFFFF"/>
              </a:solidFill>
              <a:latin typeface="Roboto"/>
              <a:cs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303886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135</Words>
  <Application>Microsoft Macintosh PowerPoint</Application>
  <PresentationFormat>On-screen Show (4:3)</PresentationFormat>
  <Paragraphs>72</Paragraphs>
  <Slides>13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Temporální databáze</vt:lpstr>
      <vt:lpstr>Definice</vt:lpstr>
      <vt:lpstr>Definice</vt:lpstr>
      <vt:lpstr>Definice</vt:lpstr>
      <vt:lpstr>Použití</vt:lpstr>
      <vt:lpstr>SQL:2011</vt:lpstr>
      <vt:lpstr>SQL:2011</vt:lpstr>
      <vt:lpstr>Podpora SQL:2011</vt:lpstr>
      <vt:lpstr>Podpora SQL:2011</vt:lpstr>
      <vt:lpstr>WisePorter realizace</vt:lpstr>
      <vt:lpstr>WisePorter realizace</vt:lpstr>
      <vt:lpstr>Zdroje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Petr Juza</dc:creator>
  <cp:lastModifiedBy>Petr Juza</cp:lastModifiedBy>
  <cp:revision>12</cp:revision>
  <dcterms:created xsi:type="dcterms:W3CDTF">2015-09-18T10:11:50Z</dcterms:created>
  <dcterms:modified xsi:type="dcterms:W3CDTF">2015-09-20T19:01:29Z</dcterms:modified>
</cp:coreProperties>
</file>